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0" r:id="rId2"/>
    <p:sldId id="1078" r:id="rId3"/>
    <p:sldId id="1084" r:id="rId4"/>
    <p:sldId id="434" r:id="rId5"/>
    <p:sldId id="1081" r:id="rId6"/>
    <p:sldId id="429" r:id="rId7"/>
    <p:sldId id="433" r:id="rId8"/>
    <p:sldId id="1082" r:id="rId9"/>
    <p:sldId id="1083" r:id="rId10"/>
    <p:sldId id="1079" r:id="rId11"/>
    <p:sldId id="1080"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0" d="100"/>
          <a:sy n="110" d="100"/>
        </p:scale>
        <p:origin x="4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395B92-C3D9-43D7-A253-31D4548DC5C4}" type="datetimeFigureOut">
              <a:rPr lang="en-US" smtClean="0"/>
              <a:t>9/1/2023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4CFB6C7-37A5-4A4C-B095-E497719A1D2A}" type="slidenum">
              <a:rPr lang="en-US" smtClean="0"/>
              <a:t>‹#›</a:t>
            </a:fld>
            <a:endParaRPr lang="en-US"/>
          </a:p>
        </p:txBody>
      </p:sp>
    </p:spTree>
    <p:extLst>
      <p:ext uri="{BB962C8B-B14F-4D97-AF65-F5344CB8AC3E}">
        <p14:creationId xmlns:p14="http://schemas.microsoft.com/office/powerpoint/2010/main" val="358736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1</a:t>
            </a:fld>
            <a:endParaRPr lang="en-US" dirty="0"/>
          </a:p>
        </p:txBody>
      </p:sp>
    </p:spTree>
    <p:extLst>
      <p:ext uri="{BB962C8B-B14F-4D97-AF65-F5344CB8AC3E}">
        <p14:creationId xmlns:p14="http://schemas.microsoft.com/office/powerpoint/2010/main" val="162218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requested action is that the Redevelopment Agency recommends that the City Council approve the re-allocation of $2.15 million in the Housing &amp; Neighborhood Revitalization Budget to the Affordable Housing Incentive Program.  The funds will be reallocated from two developments-Pelican Place, a planned 44-unit development on City Owned Land at 18</a:t>
            </a:r>
            <a:r>
              <a:rPr lang="en-US" sz="1600" b="1" baseline="30000" dirty="0"/>
              <a:t>th</a:t>
            </a:r>
            <a:r>
              <a:rPr lang="en-US" sz="1600" b="1" dirty="0"/>
              <a:t> Ave. &amp; 21</a:t>
            </a:r>
            <a:r>
              <a:rPr lang="en-US" sz="1600" b="1" baseline="30000" dirty="0"/>
              <a:t>st</a:t>
            </a:r>
            <a:r>
              <a:rPr lang="en-US" sz="1600" b="1" dirty="0"/>
              <a:t>. St. and  The Grove, a planned 12 Unit  development on 18th Ave. &amp; 18</a:t>
            </a:r>
            <a:r>
              <a:rPr lang="en-US" sz="1600" b="1" baseline="30000" dirty="0"/>
              <a:t>th</a:t>
            </a:r>
            <a:r>
              <a:rPr lang="en-US" sz="1600" b="1" dirty="0"/>
              <a:t> St.  Both developments have been awarded to Habitat for Humanity and are in the final stages of negotiations with City Administration.  The funds will then be allocated to the “Affordable Housing Incentive Program” to support several affordable housing initiatives.</a:t>
            </a:r>
          </a:p>
        </p:txBody>
      </p:sp>
      <p:sp>
        <p:nvSpPr>
          <p:cNvPr id="4" name="Slide Number Placeholder 3"/>
          <p:cNvSpPr>
            <a:spLocks noGrp="1"/>
          </p:cNvSpPr>
          <p:nvPr>
            <p:ph type="sldNum" sz="quarter" idx="10"/>
          </p:nvPr>
        </p:nvSpPr>
        <p:spPr/>
        <p:txBody>
          <a:bodyPr/>
          <a:lstStyle/>
          <a:p>
            <a:fld id="{C7FE611E-236C-4969-8BC5-CDEF1A6BB84C}" type="slidenum">
              <a:rPr lang="en-US" smtClean="0"/>
              <a:t>11</a:t>
            </a:fld>
            <a:endParaRPr lang="en-US" dirty="0"/>
          </a:p>
        </p:txBody>
      </p:sp>
    </p:spTree>
    <p:extLst>
      <p:ext uri="{BB962C8B-B14F-4D97-AF65-F5344CB8AC3E}">
        <p14:creationId xmlns:p14="http://schemas.microsoft.com/office/powerpoint/2010/main" val="205651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requested action is that the Redevelopment Agency recommends that the City Council approve the re-allocation of $2.15 million in the Housing &amp; Neighborhood Revitalization Budget to the Affordable Housing Incentive Program.  The funds will be reallocated from two developments-Pelican Place, a planned 44-unit development on City Owned Land at 18</a:t>
            </a:r>
            <a:r>
              <a:rPr lang="en-US" sz="1600" b="1" baseline="30000" dirty="0"/>
              <a:t>th</a:t>
            </a:r>
            <a:r>
              <a:rPr lang="en-US" sz="1600" b="1" dirty="0"/>
              <a:t> Ave. &amp; 21</a:t>
            </a:r>
            <a:r>
              <a:rPr lang="en-US" sz="1600" b="1" baseline="30000" dirty="0"/>
              <a:t>st</a:t>
            </a:r>
            <a:r>
              <a:rPr lang="en-US" sz="1600" b="1" dirty="0"/>
              <a:t>. St. and  The Grove, a planned 12 Unit  development on 18th Ave. &amp; 18</a:t>
            </a:r>
            <a:r>
              <a:rPr lang="en-US" sz="1600" b="1" baseline="30000" dirty="0"/>
              <a:t>th</a:t>
            </a:r>
            <a:r>
              <a:rPr lang="en-US" sz="1600" b="1" dirty="0"/>
              <a:t> St.  Both developments have been awarded to Habitat for Humanity and are in the final stages of negotiations with City Administration.  The funds will then be allocated to the “Affordable Housing Incentive Program” to support several affordable housing initiatives.</a:t>
            </a:r>
          </a:p>
        </p:txBody>
      </p:sp>
      <p:sp>
        <p:nvSpPr>
          <p:cNvPr id="4" name="Slide Number Placeholder 3"/>
          <p:cNvSpPr>
            <a:spLocks noGrp="1"/>
          </p:cNvSpPr>
          <p:nvPr>
            <p:ph type="sldNum" sz="quarter" idx="10"/>
          </p:nvPr>
        </p:nvSpPr>
        <p:spPr/>
        <p:txBody>
          <a:bodyPr/>
          <a:lstStyle/>
          <a:p>
            <a:fld id="{C7FE611E-236C-4969-8BC5-CDEF1A6BB84C}" type="slidenum">
              <a:rPr lang="en-US" smtClean="0"/>
              <a:t>2</a:t>
            </a:fld>
            <a:endParaRPr lang="en-US" dirty="0"/>
          </a:p>
        </p:txBody>
      </p:sp>
    </p:spTree>
    <p:extLst>
      <p:ext uri="{BB962C8B-B14F-4D97-AF65-F5344CB8AC3E}">
        <p14:creationId xmlns:p14="http://schemas.microsoft.com/office/powerpoint/2010/main" val="90955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3</a:t>
            </a:fld>
            <a:endParaRPr lang="en-US" dirty="0"/>
          </a:p>
        </p:txBody>
      </p:sp>
    </p:spTree>
    <p:extLst>
      <p:ext uri="{BB962C8B-B14F-4D97-AF65-F5344CB8AC3E}">
        <p14:creationId xmlns:p14="http://schemas.microsoft.com/office/powerpoint/2010/main" val="329667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4</a:t>
            </a:fld>
            <a:endParaRPr lang="en-US" dirty="0"/>
          </a:p>
        </p:txBody>
      </p:sp>
    </p:spTree>
    <p:extLst>
      <p:ext uri="{BB962C8B-B14F-4D97-AF65-F5344CB8AC3E}">
        <p14:creationId xmlns:p14="http://schemas.microsoft.com/office/powerpoint/2010/main" val="414000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5</a:t>
            </a:fld>
            <a:endParaRPr lang="en-US" dirty="0"/>
          </a:p>
        </p:txBody>
      </p:sp>
    </p:spTree>
    <p:extLst>
      <p:ext uri="{BB962C8B-B14F-4D97-AF65-F5344CB8AC3E}">
        <p14:creationId xmlns:p14="http://schemas.microsoft.com/office/powerpoint/2010/main" val="282672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6</a:t>
            </a:fld>
            <a:endParaRPr lang="en-US" dirty="0"/>
          </a:p>
        </p:txBody>
      </p:sp>
    </p:spTree>
    <p:extLst>
      <p:ext uri="{BB962C8B-B14F-4D97-AF65-F5344CB8AC3E}">
        <p14:creationId xmlns:p14="http://schemas.microsoft.com/office/powerpoint/2010/main" val="413395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8</a:t>
            </a:fld>
            <a:endParaRPr lang="en-US" dirty="0"/>
          </a:p>
        </p:txBody>
      </p:sp>
    </p:spTree>
    <p:extLst>
      <p:ext uri="{BB962C8B-B14F-4D97-AF65-F5344CB8AC3E}">
        <p14:creationId xmlns:p14="http://schemas.microsoft.com/office/powerpoint/2010/main" val="164941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11E-236C-4969-8BC5-CDEF1A6BB84C}" type="slidenum">
              <a:rPr lang="en-US" smtClean="0"/>
              <a:t>9</a:t>
            </a:fld>
            <a:endParaRPr lang="en-US" dirty="0"/>
          </a:p>
        </p:txBody>
      </p:sp>
    </p:spTree>
    <p:extLst>
      <p:ext uri="{BB962C8B-B14F-4D97-AF65-F5344CB8AC3E}">
        <p14:creationId xmlns:p14="http://schemas.microsoft.com/office/powerpoint/2010/main" val="102190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requested action is that the Redevelopment Agency recommends that the City Council approve the re-allocation of $2.15 million in the Housing &amp; Neighborhood Revitalization Budget to the Affordable Housing Incentive Program.  The funds will be reallocated from two developments-Pelican Place, a planned 44-unit development on City Owned Land at 18</a:t>
            </a:r>
            <a:r>
              <a:rPr lang="en-US" sz="1600" b="1" baseline="30000" dirty="0"/>
              <a:t>th</a:t>
            </a:r>
            <a:r>
              <a:rPr lang="en-US" sz="1600" b="1" dirty="0"/>
              <a:t> Ave. &amp; 21</a:t>
            </a:r>
            <a:r>
              <a:rPr lang="en-US" sz="1600" b="1" baseline="30000" dirty="0"/>
              <a:t>st</a:t>
            </a:r>
            <a:r>
              <a:rPr lang="en-US" sz="1600" b="1" dirty="0"/>
              <a:t>. St. and  The Grove, a planned 12 Unit  development on 18th Ave. &amp; 18</a:t>
            </a:r>
            <a:r>
              <a:rPr lang="en-US" sz="1600" b="1" baseline="30000" dirty="0"/>
              <a:t>th</a:t>
            </a:r>
            <a:r>
              <a:rPr lang="en-US" sz="1600" b="1" dirty="0"/>
              <a:t> St.  Both developments have been awarded to Habitat for Humanity and are in the final stages of negotiations with City Administration.  The funds will then be allocated to the “Affordable Housing Incentive Program” to support several affordable housing initiatives.</a:t>
            </a:r>
          </a:p>
        </p:txBody>
      </p:sp>
      <p:sp>
        <p:nvSpPr>
          <p:cNvPr id="4" name="Slide Number Placeholder 3"/>
          <p:cNvSpPr>
            <a:spLocks noGrp="1"/>
          </p:cNvSpPr>
          <p:nvPr>
            <p:ph type="sldNum" sz="quarter" idx="10"/>
          </p:nvPr>
        </p:nvSpPr>
        <p:spPr/>
        <p:txBody>
          <a:bodyPr/>
          <a:lstStyle/>
          <a:p>
            <a:fld id="{C7FE611E-236C-4969-8BC5-CDEF1A6BB84C}" type="slidenum">
              <a:rPr lang="en-US" smtClean="0"/>
              <a:t>10</a:t>
            </a:fld>
            <a:endParaRPr lang="en-US" dirty="0"/>
          </a:p>
        </p:txBody>
      </p:sp>
    </p:spTree>
    <p:extLst>
      <p:ext uri="{BB962C8B-B14F-4D97-AF65-F5344CB8AC3E}">
        <p14:creationId xmlns:p14="http://schemas.microsoft.com/office/powerpoint/2010/main" val="128353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CBB2-3486-02DC-FDFF-9E18DC11D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FB402-7BCA-798B-416C-8E2C6B284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08E194-0252-9C68-3EE4-C9DCAF27706C}"/>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5" name="Footer Placeholder 4">
            <a:extLst>
              <a:ext uri="{FF2B5EF4-FFF2-40B4-BE49-F238E27FC236}">
                <a16:creationId xmlns:a16="http://schemas.microsoft.com/office/drawing/2014/main" id="{FA6BFB85-7655-D924-BB04-C5764366C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950D4-06A6-7106-06CE-FE0F93261CC8}"/>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137605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0A0E-E961-0606-9747-0620AF5ECD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92386B-C974-195E-EE4A-56121796DA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67A27-DB76-12AD-5321-4A0C6D731CEE}"/>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5" name="Footer Placeholder 4">
            <a:extLst>
              <a:ext uri="{FF2B5EF4-FFF2-40B4-BE49-F238E27FC236}">
                <a16:creationId xmlns:a16="http://schemas.microsoft.com/office/drawing/2014/main" id="{7987B120-6A3B-5B79-49AC-0C0E6DF37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C8835-6D48-CDE0-85C2-4F4E6A9DCA64}"/>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204826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2D7D0-A93B-01DB-AACE-512D2754E5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F0CF8-A326-B182-E914-4BEF37496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CF376-E40D-DE22-DB5E-5C0ED22D7124}"/>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5" name="Footer Placeholder 4">
            <a:extLst>
              <a:ext uri="{FF2B5EF4-FFF2-40B4-BE49-F238E27FC236}">
                <a16:creationId xmlns:a16="http://schemas.microsoft.com/office/drawing/2014/main" id="{F78752F7-1E85-82DD-3343-999907A1A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D83F8-C790-0B4C-BFD8-6B2439DBD3A9}"/>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375487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4C35-A7B4-346D-1106-86FFB887D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A1A09-2C07-0796-F2BA-5311204B8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9864D-1EFB-DC68-18D7-DB4AA2E8FA62}"/>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5" name="Footer Placeholder 4">
            <a:extLst>
              <a:ext uri="{FF2B5EF4-FFF2-40B4-BE49-F238E27FC236}">
                <a16:creationId xmlns:a16="http://schemas.microsoft.com/office/drawing/2014/main" id="{1F293E9D-56AB-8800-5FC6-89680A1F8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BB79-EAAF-7A33-FE30-423058133A70}"/>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118714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3215-819E-83F5-E2BE-71A51E3BF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F5CCC-79FF-DCCA-E768-FE0F74291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5C8EB-3281-C419-2CEA-22134F670084}"/>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5" name="Footer Placeholder 4">
            <a:extLst>
              <a:ext uri="{FF2B5EF4-FFF2-40B4-BE49-F238E27FC236}">
                <a16:creationId xmlns:a16="http://schemas.microsoft.com/office/drawing/2014/main" id="{D3750052-0984-416E-3E61-A61F680FB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8D40-277A-0525-5F19-F606EDCEE23E}"/>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262869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2CDD-C472-E2C5-579A-A84CF349F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FBE7C-B775-4C77-13B4-8A2A8A3869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B7D75D-5B35-C167-BC4F-BFE62C8D6B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2CF68-FB42-BB12-845B-C6952CE189F9}"/>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6" name="Footer Placeholder 5">
            <a:extLst>
              <a:ext uri="{FF2B5EF4-FFF2-40B4-BE49-F238E27FC236}">
                <a16:creationId xmlns:a16="http://schemas.microsoft.com/office/drawing/2014/main" id="{557FC0FF-9195-C85C-67EF-85DDBBA99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3BE20-C844-E05A-1647-6D29CAC06071}"/>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144716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F088-4BE3-8DD7-34A7-2520A1D58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205BD1-F3DD-E426-ACC7-CE90D13FC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92B4D-80C3-4757-DC90-E749ACC163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5E317E-577B-52FD-8DB6-ABCF53AD4F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18953-8430-930A-3ECD-881E3E5E40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8A47D-6A13-67A6-CAA0-F5DBB92ABFC9}"/>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8" name="Footer Placeholder 7">
            <a:extLst>
              <a:ext uri="{FF2B5EF4-FFF2-40B4-BE49-F238E27FC236}">
                <a16:creationId xmlns:a16="http://schemas.microsoft.com/office/drawing/2014/main" id="{FB0EF395-2ECE-53E8-9D03-A1E1E8B53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AE005-306F-024C-EE4A-7021180F43DF}"/>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386045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F855-1E54-CFF9-1A12-98A7BF60B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D1FE10-216F-BB7E-9577-8A2C3E867B6C}"/>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4" name="Footer Placeholder 3">
            <a:extLst>
              <a:ext uri="{FF2B5EF4-FFF2-40B4-BE49-F238E27FC236}">
                <a16:creationId xmlns:a16="http://schemas.microsoft.com/office/drawing/2014/main" id="{40A8A8AC-114C-49FE-3CD1-7573493F07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3D8CF-9320-5B6B-9D20-804694E6A5A6}"/>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196469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F0692-1FE4-C393-B2CE-C14C264C61FE}"/>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3" name="Footer Placeholder 2">
            <a:extLst>
              <a:ext uri="{FF2B5EF4-FFF2-40B4-BE49-F238E27FC236}">
                <a16:creationId xmlns:a16="http://schemas.microsoft.com/office/drawing/2014/main" id="{0CEE1C60-1093-B686-F103-E60E97891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3DE2E-3B9A-B02E-69A6-BCA5DE3E44B9}"/>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338928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ADE4-7571-F068-59CD-6D14F9265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0D102-D5B1-3850-B02B-9FB65A14E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C6C07-1112-2D87-D25B-9FD043A87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58567-5562-D6F3-0232-73736DA2AA61}"/>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6" name="Footer Placeholder 5">
            <a:extLst>
              <a:ext uri="{FF2B5EF4-FFF2-40B4-BE49-F238E27FC236}">
                <a16:creationId xmlns:a16="http://schemas.microsoft.com/office/drawing/2014/main" id="{9DA34B10-58B7-51C1-CF04-31D094714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F158D-9070-999B-8753-F69717D4250A}"/>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314867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4B57-0512-179C-843E-2BC6E0F00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4E291D-33FA-8E88-98D9-751571F9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3F9253-569E-D035-D728-258DE2200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D1633-F9C9-53EF-2EDE-E09FC6C1F2C7}"/>
              </a:ext>
            </a:extLst>
          </p:cNvPr>
          <p:cNvSpPr>
            <a:spLocks noGrp="1"/>
          </p:cNvSpPr>
          <p:nvPr>
            <p:ph type="dt" sz="half" idx="10"/>
          </p:nvPr>
        </p:nvSpPr>
        <p:spPr/>
        <p:txBody>
          <a:bodyPr/>
          <a:lstStyle/>
          <a:p>
            <a:fld id="{EF6EECC1-F266-4958-B91F-29824BDDB0D0}" type="datetimeFigureOut">
              <a:rPr lang="en-US" smtClean="0"/>
              <a:t>9/1/2023</a:t>
            </a:fld>
            <a:endParaRPr lang="en-US"/>
          </a:p>
        </p:txBody>
      </p:sp>
      <p:sp>
        <p:nvSpPr>
          <p:cNvPr id="6" name="Footer Placeholder 5">
            <a:extLst>
              <a:ext uri="{FF2B5EF4-FFF2-40B4-BE49-F238E27FC236}">
                <a16:creationId xmlns:a16="http://schemas.microsoft.com/office/drawing/2014/main" id="{79E4548A-0B94-CEAB-F065-0E8746E78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F521F-6C4C-9A00-6024-C514BB6DAE61}"/>
              </a:ext>
            </a:extLst>
          </p:cNvPr>
          <p:cNvSpPr>
            <a:spLocks noGrp="1"/>
          </p:cNvSpPr>
          <p:nvPr>
            <p:ph type="sldNum" sz="quarter" idx="12"/>
          </p:nvPr>
        </p:nvSpPr>
        <p:spPr/>
        <p:txBody>
          <a:bodyPr/>
          <a:lstStyle/>
          <a:p>
            <a:fld id="{F82EAB0F-D3FE-4F64-B4A0-668B28C66D29}" type="slidenum">
              <a:rPr lang="en-US" smtClean="0"/>
              <a:t>‹#›</a:t>
            </a:fld>
            <a:endParaRPr lang="en-US"/>
          </a:p>
        </p:txBody>
      </p:sp>
    </p:spTree>
    <p:extLst>
      <p:ext uri="{BB962C8B-B14F-4D97-AF65-F5344CB8AC3E}">
        <p14:creationId xmlns:p14="http://schemas.microsoft.com/office/powerpoint/2010/main" val="31564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C0316-8470-7D4A-8E7D-98CAB2F76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41A405-7F54-610F-6FF6-6FD8C5120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38AC0-A17B-40E6-CACF-7FA4A66C1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EECC1-F266-4958-B91F-29824BDDB0D0}" type="datetimeFigureOut">
              <a:rPr lang="en-US" smtClean="0"/>
              <a:t>9/1/2023</a:t>
            </a:fld>
            <a:endParaRPr lang="en-US"/>
          </a:p>
        </p:txBody>
      </p:sp>
      <p:sp>
        <p:nvSpPr>
          <p:cNvPr id="5" name="Footer Placeholder 4">
            <a:extLst>
              <a:ext uri="{FF2B5EF4-FFF2-40B4-BE49-F238E27FC236}">
                <a16:creationId xmlns:a16="http://schemas.microsoft.com/office/drawing/2014/main" id="{4CC29912-C599-97F1-EEAC-A39D0A875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55CC63-AB5F-7DEA-5599-F5FE7B5BE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EAB0F-D3FE-4F64-B4A0-668B28C66D29}" type="slidenum">
              <a:rPr lang="en-US" smtClean="0"/>
              <a:t>‹#›</a:t>
            </a:fld>
            <a:endParaRPr lang="en-US"/>
          </a:p>
        </p:txBody>
      </p:sp>
    </p:spTree>
    <p:extLst>
      <p:ext uri="{BB962C8B-B14F-4D97-AF65-F5344CB8AC3E}">
        <p14:creationId xmlns:p14="http://schemas.microsoft.com/office/powerpoint/2010/main" val="193436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B39E278F-EC4D-4179-8B1B-A08E3632444E}"/>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9019" r="2" b="2"/>
          <a:stretch/>
        </p:blipFill>
        <p:spPr>
          <a:xfrm>
            <a:off x="20" y="57388"/>
            <a:ext cx="6054551" cy="6800612"/>
          </a:xfrm>
          <a:prstGeom prst="rect">
            <a:avLst/>
          </a:prstGeom>
        </p:spPr>
      </p:pic>
      <p:pic>
        <p:nvPicPr>
          <p:cNvPr id="8" name="Picture 7">
            <a:extLst>
              <a:ext uri="{FF2B5EF4-FFF2-40B4-BE49-F238E27FC236}">
                <a16:creationId xmlns:a16="http://schemas.microsoft.com/office/drawing/2014/main" id="{214F3A4C-1FD6-43B5-8217-95CA3B7F35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6397" y="5546725"/>
            <a:ext cx="1250842" cy="1020454"/>
          </a:xfrm>
          <a:prstGeom prst="rect">
            <a:avLst/>
          </a:prstGeom>
        </p:spPr>
      </p:pic>
      <p:sp>
        <p:nvSpPr>
          <p:cNvPr id="7" name="Title 6">
            <a:extLst>
              <a:ext uri="{FF2B5EF4-FFF2-40B4-BE49-F238E27FC236}">
                <a16:creationId xmlns:a16="http://schemas.microsoft.com/office/drawing/2014/main" id="{4AD6F19D-9A41-4263-AEC9-FB09F9525DF5}"/>
              </a:ext>
            </a:extLst>
          </p:cNvPr>
          <p:cNvSpPr>
            <a:spLocks noGrp="1"/>
          </p:cNvSpPr>
          <p:nvPr>
            <p:ph type="ctrTitle"/>
          </p:nvPr>
        </p:nvSpPr>
        <p:spPr>
          <a:xfrm>
            <a:off x="5056094" y="603645"/>
            <a:ext cx="7135906" cy="5667846"/>
          </a:xfrm>
          <a:noFill/>
        </p:spPr>
        <p:txBody>
          <a:bodyPr>
            <a:normAutofit fontScale="90000"/>
          </a:bodyPr>
          <a:lstStyle/>
          <a:p>
            <a:r>
              <a:rPr lang="en-US" sz="49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t>South St. Petersburg CRA</a:t>
            </a:r>
            <a:br>
              <a:rPr lang="en-US" sz="49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br>
              <a:rPr lang="en-US" sz="49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r>
              <a:rPr lang="en-US" sz="3100" b="1" dirty="0">
                <a:solidFill>
                  <a:schemeClr val="accent5">
                    <a:lumMod val="75000"/>
                  </a:schemeClr>
                </a:solidFill>
                <a:latin typeface="+mn-lt"/>
                <a:ea typeface="Helvetica" charset="0"/>
                <a:cs typeface="Helvetica" charset="0"/>
              </a:rPr>
              <a:t>Eviction Prevention &amp; Probate Assistance  Program</a:t>
            </a:r>
            <a:br>
              <a:rPr lang="en-US" sz="3100" b="1" dirty="0">
                <a:solidFill>
                  <a:schemeClr val="accent5">
                    <a:lumMod val="75000"/>
                  </a:schemeClr>
                </a:solidFill>
                <a:latin typeface="+mn-lt"/>
                <a:ea typeface="Helvetica" charset="0"/>
                <a:cs typeface="Helvetica" charset="0"/>
              </a:rPr>
            </a:br>
            <a:r>
              <a:rPr lang="en-US" sz="3100" dirty="0">
                <a:solidFill>
                  <a:schemeClr val="accent5">
                    <a:lumMod val="75000"/>
                  </a:schemeClr>
                </a:solidFill>
                <a:latin typeface="+mn-lt"/>
                <a:ea typeface="Helvetica" charset="0"/>
                <a:cs typeface="Helvetica" charset="0"/>
              </a:rPr>
              <a:t>South St. Petersburg CRA</a:t>
            </a:r>
            <a:br>
              <a:rPr lang="en-US" sz="3100" dirty="0">
                <a:solidFill>
                  <a:schemeClr val="accent5">
                    <a:lumMod val="75000"/>
                  </a:schemeClr>
                </a:solidFill>
                <a:latin typeface="+mn-lt"/>
                <a:ea typeface="Helvetica" charset="0"/>
                <a:cs typeface="Helvetica" charset="0"/>
              </a:rPr>
            </a:br>
            <a:br>
              <a:rPr lang="en-US" sz="3100" dirty="0">
                <a:solidFill>
                  <a:schemeClr val="accent5">
                    <a:lumMod val="75000"/>
                  </a:schemeClr>
                </a:solidFill>
                <a:latin typeface="+mn-lt"/>
                <a:ea typeface="Helvetica" charset="0"/>
                <a:cs typeface="Helvetica" charset="0"/>
              </a:rPr>
            </a:br>
            <a:b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t>CAC Public Meeting</a:t>
            </a:r>
            <a:b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t>September 5</a:t>
            </a:r>
            <a:r>
              <a:rPr lang="en-US" sz="3100" b="1" baseline="30000"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t>th</a:t>
            </a:r>
            <a: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t> , 2023</a:t>
            </a:r>
            <a:b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b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b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br>
              <a:rPr lang="en-US" sz="3100" b="1" dirty="0">
                <a:solidFill>
                  <a:schemeClr val="accent5">
                    <a:lumMod val="75000"/>
                  </a:schemeClr>
                </a:solidFill>
                <a:effectLst>
                  <a:outerShdw blurRad="38100" dist="38100" dir="2700000" algn="tl">
                    <a:srgbClr val="000000">
                      <a:alpha val="43137"/>
                    </a:srgbClr>
                  </a:outerShdw>
                </a:effectLst>
                <a:latin typeface="+mn-lt"/>
                <a:ea typeface="Helvetica" charset="0"/>
                <a:cs typeface="Helvetica" charset="0"/>
              </a:rPr>
            </a:br>
            <a:endParaRPr lang="en-US" sz="1200" dirty="0">
              <a:latin typeface="Helvetica" charset="0"/>
              <a:ea typeface="Helvetica" charset="0"/>
              <a:cs typeface="Helvetica" charset="0"/>
            </a:endParaRPr>
          </a:p>
        </p:txBody>
      </p:sp>
    </p:spTree>
    <p:extLst>
      <p:ext uri="{BB962C8B-B14F-4D97-AF65-F5344CB8AC3E}">
        <p14:creationId xmlns:p14="http://schemas.microsoft.com/office/powerpoint/2010/main" val="214807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246888" y="1328849"/>
            <a:ext cx="11646639" cy="5364493"/>
          </a:xfrm>
        </p:spPr>
        <p:txBody>
          <a:bodyPr>
            <a:normAutofit/>
          </a:bodyPr>
          <a:lstStyle/>
          <a:p>
            <a:pPr marL="0" indent="0" algn="ctr">
              <a:lnSpc>
                <a:spcPct val="100000"/>
              </a:lnSpc>
              <a:spcBef>
                <a:spcPts val="600"/>
              </a:spcBef>
              <a:spcAft>
                <a:spcPts val="600"/>
              </a:spcAft>
              <a:buClr>
                <a:srgbClr val="0070C0"/>
              </a:buClr>
              <a:buNone/>
            </a:pPr>
            <a:r>
              <a:rPr lang="en-US" sz="3200" b="1" dirty="0">
                <a:solidFill>
                  <a:srgbClr val="336699"/>
                </a:solidFill>
              </a:rPr>
              <a:t>Agency Recommend &amp; City Council Approve: </a:t>
            </a:r>
          </a:p>
          <a:p>
            <a:pPr lvl="1">
              <a:lnSpc>
                <a:spcPct val="100000"/>
              </a:lnSpc>
              <a:spcBef>
                <a:spcPts val="1800"/>
              </a:spcBef>
              <a:spcAft>
                <a:spcPts val="600"/>
              </a:spcAft>
              <a:buClr>
                <a:srgbClr val="0070C0"/>
              </a:buClr>
              <a:buFont typeface="Wingdings" panose="05000000000000000000" pitchFamily="2" charset="2"/>
              <a:buChar char="Ø"/>
            </a:pPr>
            <a:r>
              <a:rPr lang="en-US" sz="3200" b="1" dirty="0">
                <a:solidFill>
                  <a:srgbClr val="336699"/>
                </a:solidFill>
              </a:rPr>
              <a:t>Agreement with Community Law Program, Inc. to provide pro-bono legal services to SSPCRA residents who are facing eviction and provide probate services to clear title to homes that may be in the name of deceased persons.</a:t>
            </a:r>
          </a:p>
          <a:p>
            <a:pPr lvl="1">
              <a:lnSpc>
                <a:spcPct val="100000"/>
              </a:lnSpc>
              <a:spcBef>
                <a:spcPts val="1800"/>
              </a:spcBef>
              <a:spcAft>
                <a:spcPts val="600"/>
              </a:spcAft>
              <a:buClr>
                <a:srgbClr val="0070C0"/>
              </a:buClr>
              <a:buFont typeface="Wingdings" panose="05000000000000000000" pitchFamily="2" charset="2"/>
              <a:buChar char="Ø"/>
            </a:pPr>
            <a:r>
              <a:rPr lang="en-US" sz="3200" b="1" dirty="0">
                <a:solidFill>
                  <a:srgbClr val="336699"/>
                </a:solidFill>
              </a:rPr>
              <a:t>Allocate $300,000 through South St. Petersburg Community Redevelopment Area Tax Increment Financing funds: </a:t>
            </a:r>
            <a:r>
              <a:rPr lang="en-US" sz="3200" b="1" i="1" dirty="0">
                <a:solidFill>
                  <a:srgbClr val="336699"/>
                </a:solidFill>
              </a:rPr>
              <a:t>Housing and Neighborhood Revitalization</a:t>
            </a:r>
            <a:r>
              <a:rPr lang="en-US" sz="3200" b="1" dirty="0">
                <a:solidFill>
                  <a:srgbClr val="336699"/>
                </a:solidFill>
              </a:rPr>
              <a:t> Pillar.</a:t>
            </a:r>
          </a:p>
          <a:p>
            <a:pPr marL="0" indent="0">
              <a:spcBef>
                <a:spcPts val="1200"/>
              </a:spcBef>
              <a:spcAft>
                <a:spcPts val="600"/>
              </a:spcAft>
              <a:buClr>
                <a:srgbClr val="0070C0"/>
              </a:buClr>
              <a:buNone/>
            </a:pPr>
            <a:endParaRPr lang="en-US" sz="3200" b="1" dirty="0">
              <a:solidFill>
                <a:srgbClr val="336699"/>
              </a:solidFill>
            </a:endParaRPr>
          </a:p>
          <a:p>
            <a:pPr marL="461963" indent="-461963">
              <a:spcBef>
                <a:spcPts val="1200"/>
              </a:spcBef>
              <a:spcAft>
                <a:spcPts val="600"/>
              </a:spcAft>
              <a:buClr>
                <a:srgbClr val="0070C0"/>
              </a:buClr>
              <a:buFont typeface="Wingdings" pitchFamily="2" charset="2"/>
              <a:buChar char="Ø"/>
            </a:pPr>
            <a:endParaRPr lang="en-US" sz="2000" dirty="0">
              <a:solidFill>
                <a:srgbClr val="336699"/>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26032" y="116769"/>
            <a:ext cx="11461144"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City Administration Requested Actions</a:t>
            </a:r>
            <a:br>
              <a:rPr lang="en-US" dirty="0">
                <a:solidFill>
                  <a:schemeClr val="accent5">
                    <a:lumMod val="75000"/>
                  </a:schemeClr>
                </a:solidFill>
                <a:latin typeface="+mn-lt"/>
              </a:rPr>
            </a:br>
            <a:r>
              <a:rPr lang="en-US" sz="2400" b="1" dirty="0">
                <a:solidFill>
                  <a:schemeClr val="accent5"/>
                </a:solidFill>
              </a:rPr>
              <a:t>South St. Petersburg CRA Housing &amp; Neighborhood Revitalization Program</a:t>
            </a:r>
          </a:p>
        </p:txBody>
      </p:sp>
      <p:cxnSp>
        <p:nvCxnSpPr>
          <p:cNvPr id="8" name="Straight Connector 7"/>
          <p:cNvCxnSpPr/>
          <p:nvPr/>
        </p:nvCxnSpPr>
        <p:spPr>
          <a:xfrm>
            <a:off x="246891" y="1265745"/>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4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246888" y="1328849"/>
            <a:ext cx="11646639" cy="5364493"/>
          </a:xfrm>
        </p:spPr>
        <p:txBody>
          <a:bodyPr>
            <a:normAutofit/>
          </a:bodyPr>
          <a:lstStyle/>
          <a:p>
            <a:pPr marL="0" indent="0">
              <a:spcBef>
                <a:spcPts val="1200"/>
              </a:spcBef>
              <a:spcAft>
                <a:spcPts val="600"/>
              </a:spcAft>
              <a:buClr>
                <a:srgbClr val="0070C0"/>
              </a:buClr>
              <a:buNone/>
            </a:pPr>
            <a:r>
              <a:rPr lang="en-US" sz="3200" b="1" dirty="0">
                <a:solidFill>
                  <a:srgbClr val="336699"/>
                </a:solidFill>
              </a:rPr>
              <a:t> </a:t>
            </a:r>
          </a:p>
          <a:p>
            <a:pPr marL="0" indent="0">
              <a:spcBef>
                <a:spcPts val="1200"/>
              </a:spcBef>
              <a:spcAft>
                <a:spcPts val="600"/>
              </a:spcAft>
              <a:buClr>
                <a:srgbClr val="0070C0"/>
              </a:buClr>
              <a:buNone/>
            </a:pPr>
            <a:endParaRPr lang="en-US" sz="3200" b="1" dirty="0">
              <a:solidFill>
                <a:srgbClr val="336699"/>
              </a:solidFill>
            </a:endParaRPr>
          </a:p>
          <a:p>
            <a:pPr marL="0" indent="0">
              <a:spcBef>
                <a:spcPts val="1200"/>
              </a:spcBef>
              <a:spcAft>
                <a:spcPts val="600"/>
              </a:spcAft>
              <a:buClr>
                <a:srgbClr val="0070C0"/>
              </a:buClr>
              <a:buNone/>
            </a:pPr>
            <a:endParaRPr lang="en-US" sz="3200" b="1" dirty="0">
              <a:solidFill>
                <a:srgbClr val="336699"/>
              </a:solidFill>
            </a:endParaRPr>
          </a:p>
          <a:p>
            <a:pPr marL="0" indent="0" algn="ctr">
              <a:spcBef>
                <a:spcPts val="1200"/>
              </a:spcBef>
              <a:spcAft>
                <a:spcPts val="600"/>
              </a:spcAft>
              <a:buClr>
                <a:srgbClr val="0070C0"/>
              </a:buClr>
              <a:buNone/>
            </a:pPr>
            <a:r>
              <a:rPr lang="en-US" sz="6000" b="1" dirty="0">
                <a:solidFill>
                  <a:srgbClr val="336699"/>
                </a:solidFill>
              </a:rPr>
              <a:t>Questions?</a:t>
            </a:r>
          </a:p>
          <a:p>
            <a:pPr marL="461963" indent="-461963">
              <a:spcBef>
                <a:spcPts val="1200"/>
              </a:spcBef>
              <a:spcAft>
                <a:spcPts val="600"/>
              </a:spcAft>
              <a:buClr>
                <a:srgbClr val="0070C0"/>
              </a:buClr>
              <a:buFont typeface="Wingdings" pitchFamily="2" charset="2"/>
              <a:buChar char="Ø"/>
            </a:pPr>
            <a:endParaRPr lang="en-US" sz="2000" dirty="0">
              <a:solidFill>
                <a:srgbClr val="336699"/>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26032" y="116769"/>
            <a:ext cx="11461144"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Eviction Prevention &amp; Probate Assistance Program</a:t>
            </a:r>
            <a:br>
              <a:rPr lang="en-US" dirty="0">
                <a:solidFill>
                  <a:schemeClr val="accent5">
                    <a:lumMod val="75000"/>
                  </a:schemeClr>
                </a:solidFill>
                <a:latin typeface="+mn-lt"/>
              </a:rPr>
            </a:br>
            <a:r>
              <a:rPr lang="en-US" sz="2400" b="1" dirty="0">
                <a:solidFill>
                  <a:schemeClr val="accent5"/>
                </a:solidFill>
              </a:rPr>
              <a:t>South St. Petersburg CRA Housing &amp; Neighborhood Revitalization Program</a:t>
            </a:r>
          </a:p>
        </p:txBody>
      </p:sp>
      <p:cxnSp>
        <p:nvCxnSpPr>
          <p:cNvPr id="8" name="Straight Connector 7"/>
          <p:cNvCxnSpPr/>
          <p:nvPr/>
        </p:nvCxnSpPr>
        <p:spPr>
          <a:xfrm>
            <a:off x="246891" y="1265745"/>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47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246888" y="1328849"/>
            <a:ext cx="11646639" cy="5364493"/>
          </a:xfrm>
        </p:spPr>
        <p:txBody>
          <a:bodyPr>
            <a:normAutofit/>
          </a:bodyPr>
          <a:lstStyle/>
          <a:p>
            <a:pPr marL="0" indent="0" algn="ctr">
              <a:lnSpc>
                <a:spcPct val="100000"/>
              </a:lnSpc>
              <a:spcBef>
                <a:spcPts val="600"/>
              </a:spcBef>
              <a:spcAft>
                <a:spcPts val="600"/>
              </a:spcAft>
              <a:buClr>
                <a:srgbClr val="0070C0"/>
              </a:buClr>
              <a:buNone/>
            </a:pPr>
            <a:r>
              <a:rPr lang="en-US" sz="3200" b="1" dirty="0">
                <a:solidFill>
                  <a:srgbClr val="336699"/>
                </a:solidFill>
              </a:rPr>
              <a:t>Agency Recommend &amp; City Council Approve: </a:t>
            </a:r>
          </a:p>
          <a:p>
            <a:pPr lvl="1">
              <a:lnSpc>
                <a:spcPct val="100000"/>
              </a:lnSpc>
              <a:spcBef>
                <a:spcPts val="1800"/>
              </a:spcBef>
              <a:spcAft>
                <a:spcPts val="600"/>
              </a:spcAft>
              <a:buClr>
                <a:srgbClr val="0070C0"/>
              </a:buClr>
              <a:buFont typeface="Wingdings" panose="05000000000000000000" pitchFamily="2" charset="2"/>
              <a:buChar char="Ø"/>
            </a:pPr>
            <a:r>
              <a:rPr lang="en-US" sz="3200" b="1" dirty="0">
                <a:solidFill>
                  <a:srgbClr val="336699"/>
                </a:solidFill>
              </a:rPr>
              <a:t>Agreement with Community Law Program, Inc. to provide pro-bono legal services to SSPCRA residents who are facing eviction and provide probate services to clear title to homes that may be in the name of deceased persons.</a:t>
            </a:r>
          </a:p>
          <a:p>
            <a:pPr lvl="1">
              <a:lnSpc>
                <a:spcPct val="100000"/>
              </a:lnSpc>
              <a:spcBef>
                <a:spcPts val="1800"/>
              </a:spcBef>
              <a:spcAft>
                <a:spcPts val="600"/>
              </a:spcAft>
              <a:buClr>
                <a:srgbClr val="0070C0"/>
              </a:buClr>
              <a:buFont typeface="Wingdings" panose="05000000000000000000" pitchFamily="2" charset="2"/>
              <a:buChar char="Ø"/>
            </a:pPr>
            <a:r>
              <a:rPr lang="en-US" sz="3200" b="1" dirty="0">
                <a:solidFill>
                  <a:srgbClr val="336699"/>
                </a:solidFill>
              </a:rPr>
              <a:t>Allocate $300,000 through South St. Petersburg Community Redevelopment Area Tax Increment Financing funds: </a:t>
            </a:r>
            <a:r>
              <a:rPr lang="en-US" sz="3200" b="1" i="1" dirty="0">
                <a:solidFill>
                  <a:srgbClr val="336699"/>
                </a:solidFill>
              </a:rPr>
              <a:t>Housing and Neighborhood Revitalization</a:t>
            </a:r>
            <a:r>
              <a:rPr lang="en-US" sz="3200" b="1" dirty="0">
                <a:solidFill>
                  <a:srgbClr val="336699"/>
                </a:solidFill>
              </a:rPr>
              <a:t> Pillar.</a:t>
            </a:r>
          </a:p>
          <a:p>
            <a:pPr marL="0" indent="0">
              <a:spcBef>
                <a:spcPts val="1200"/>
              </a:spcBef>
              <a:spcAft>
                <a:spcPts val="600"/>
              </a:spcAft>
              <a:buClr>
                <a:srgbClr val="0070C0"/>
              </a:buClr>
              <a:buNone/>
            </a:pPr>
            <a:endParaRPr lang="en-US" sz="3200" b="1" dirty="0">
              <a:solidFill>
                <a:srgbClr val="336699"/>
              </a:solidFill>
            </a:endParaRPr>
          </a:p>
          <a:p>
            <a:pPr marL="461963" indent="-461963">
              <a:spcBef>
                <a:spcPts val="1200"/>
              </a:spcBef>
              <a:spcAft>
                <a:spcPts val="600"/>
              </a:spcAft>
              <a:buClr>
                <a:srgbClr val="0070C0"/>
              </a:buClr>
              <a:buFont typeface="Wingdings" pitchFamily="2" charset="2"/>
              <a:buChar char="Ø"/>
            </a:pPr>
            <a:endParaRPr lang="en-US" sz="2000" dirty="0">
              <a:solidFill>
                <a:srgbClr val="336699"/>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26032" y="116769"/>
            <a:ext cx="11461144"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City Administration Requested Actions</a:t>
            </a:r>
            <a:br>
              <a:rPr lang="en-US" dirty="0">
                <a:solidFill>
                  <a:schemeClr val="accent5">
                    <a:lumMod val="75000"/>
                  </a:schemeClr>
                </a:solidFill>
                <a:latin typeface="+mn-lt"/>
              </a:rPr>
            </a:br>
            <a:r>
              <a:rPr lang="en-US" sz="2400" b="1" dirty="0">
                <a:solidFill>
                  <a:schemeClr val="accent5"/>
                </a:solidFill>
              </a:rPr>
              <a:t>South St. Petersburg CRA Housing &amp; Neighborhood Revitalization Program</a:t>
            </a:r>
          </a:p>
        </p:txBody>
      </p:sp>
      <p:cxnSp>
        <p:nvCxnSpPr>
          <p:cNvPr id="8" name="Straight Connector 7"/>
          <p:cNvCxnSpPr/>
          <p:nvPr/>
        </p:nvCxnSpPr>
        <p:spPr>
          <a:xfrm>
            <a:off x="246891" y="1265745"/>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80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0" y="1278542"/>
            <a:ext cx="12192000" cy="5371427"/>
          </a:xfrm>
        </p:spPr>
        <p:txBody>
          <a:bodyPr>
            <a:noAutofit/>
          </a:bodyPr>
          <a:lstStyle/>
          <a:p>
            <a:pPr marL="914400" lvl="2" indent="0">
              <a:lnSpc>
                <a:spcPct val="100000"/>
              </a:lnSpc>
              <a:spcBef>
                <a:spcPts val="0"/>
              </a:spcBef>
              <a:spcAft>
                <a:spcPts val="600"/>
              </a:spcAft>
              <a:buNone/>
            </a:pPr>
            <a:endParaRPr lang="en-US" sz="2800" dirty="0">
              <a:solidFill>
                <a:schemeClr val="accent5">
                  <a:lumMod val="75000"/>
                </a:schemeClr>
              </a:solidFill>
              <a:effectLst/>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marL="0" marR="0" lvl="0"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marL="457200" marR="0" indent="-457200" defTabSz="744538">
              <a:lnSpc>
                <a:spcPct val="100000"/>
              </a:lnSpc>
              <a:spcBef>
                <a:spcPts val="1200"/>
              </a:spcBef>
              <a:spcAft>
                <a:spcPts val="1200"/>
              </a:spcAft>
              <a:buNone/>
            </a:pPr>
            <a:endParaRPr lang="en-US" sz="2200" i="1" dirty="0">
              <a:solidFill>
                <a:schemeClr val="accent5">
                  <a:lumMod val="75000"/>
                </a:schemeClr>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33665" y="6980"/>
            <a:ext cx="10389641"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Overview</a:t>
            </a:r>
            <a:br>
              <a:rPr lang="en-US" dirty="0">
                <a:solidFill>
                  <a:schemeClr val="accent5">
                    <a:lumMod val="75000"/>
                  </a:schemeClr>
                </a:solidFill>
                <a:latin typeface="+mn-lt"/>
              </a:rPr>
            </a:br>
            <a:r>
              <a:rPr lang="en-US" sz="3200" dirty="0">
                <a:solidFill>
                  <a:schemeClr val="accent5">
                    <a:lumMod val="75000"/>
                  </a:schemeClr>
                </a:solidFill>
                <a:latin typeface="+mn-lt"/>
              </a:rPr>
              <a:t>Community Law Program, Inc.</a:t>
            </a:r>
            <a:endParaRPr lang="en-US" sz="3200" dirty="0">
              <a:solidFill>
                <a:schemeClr val="accent5"/>
              </a:solidFill>
            </a:endParaRPr>
          </a:p>
        </p:txBody>
      </p:sp>
      <p:cxnSp>
        <p:nvCxnSpPr>
          <p:cNvPr id="8" name="Straight Connector 7"/>
          <p:cNvCxnSpPr/>
          <p:nvPr/>
        </p:nvCxnSpPr>
        <p:spPr>
          <a:xfrm>
            <a:off x="246891" y="1027356"/>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4DC67B72-26D5-F0D4-2688-453EBA8C54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83A7899-00CD-7E97-4B92-CE414C63A9B2}"/>
              </a:ext>
            </a:extLst>
          </p:cNvPr>
          <p:cNvSpPr txBox="1"/>
          <p:nvPr/>
        </p:nvSpPr>
        <p:spPr>
          <a:xfrm>
            <a:off x="461555" y="1671935"/>
            <a:ext cx="11347268" cy="3785652"/>
          </a:xfrm>
          <a:prstGeom prst="rect">
            <a:avLst/>
          </a:prstGeom>
          <a:noFill/>
        </p:spPr>
        <p:txBody>
          <a:bodyPr wrap="square">
            <a:spAutoFit/>
          </a:bodyPr>
          <a:lstStyle/>
          <a:p>
            <a:r>
              <a:rPr lang="en-US" sz="4800" b="0" i="0" dirty="0">
                <a:solidFill>
                  <a:schemeClr val="accent5">
                    <a:lumMod val="75000"/>
                  </a:schemeClr>
                </a:solidFill>
                <a:effectLst/>
              </a:rPr>
              <a:t>Community Law Program (CLP)</a:t>
            </a:r>
            <a:r>
              <a:rPr lang="en-US" sz="4800" dirty="0">
                <a:solidFill>
                  <a:schemeClr val="accent5">
                    <a:lumMod val="75000"/>
                  </a:schemeClr>
                </a:solidFill>
              </a:rPr>
              <a:t> is </a:t>
            </a:r>
            <a:r>
              <a:rPr lang="en-US" sz="4800" b="0" i="0" dirty="0">
                <a:solidFill>
                  <a:schemeClr val="accent5">
                    <a:lumMod val="75000"/>
                  </a:schemeClr>
                </a:solidFill>
                <a:effectLst/>
              </a:rPr>
              <a:t>a 501(c)(3) non-profit </a:t>
            </a:r>
            <a:r>
              <a:rPr lang="en-US" sz="4800" b="0" i="0">
                <a:solidFill>
                  <a:schemeClr val="accent5">
                    <a:lumMod val="75000"/>
                  </a:schemeClr>
                </a:solidFill>
                <a:effectLst/>
              </a:rPr>
              <a:t>corporation that </a:t>
            </a:r>
            <a:r>
              <a:rPr lang="en-US" sz="4800" b="0" i="0" dirty="0">
                <a:solidFill>
                  <a:schemeClr val="accent5">
                    <a:lumMod val="75000"/>
                  </a:schemeClr>
                </a:solidFill>
                <a:effectLst/>
              </a:rPr>
              <a:t>provides free civil legal services to financially eligible residents and qualified non-profit organizations in Pinellas County. </a:t>
            </a:r>
            <a:endParaRPr lang="en-US" sz="4800" b="1" i="0" dirty="0">
              <a:solidFill>
                <a:schemeClr val="accent5">
                  <a:lumMod val="75000"/>
                </a:schemeClr>
              </a:solidFill>
              <a:effectLst/>
            </a:endParaRPr>
          </a:p>
        </p:txBody>
      </p:sp>
    </p:spTree>
    <p:extLst>
      <p:ext uri="{BB962C8B-B14F-4D97-AF65-F5344CB8AC3E}">
        <p14:creationId xmlns:p14="http://schemas.microsoft.com/office/powerpoint/2010/main" val="132594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0" y="1278542"/>
            <a:ext cx="12192000" cy="5371427"/>
          </a:xfrm>
        </p:spPr>
        <p:txBody>
          <a:bodyPr>
            <a:noAutofit/>
          </a:bodyPr>
          <a:lstStyle/>
          <a:p>
            <a:pPr marL="457200" lvl="1" indent="0">
              <a:lnSpc>
                <a:spcPct val="100000"/>
              </a:lnSpc>
              <a:spcBef>
                <a:spcPts val="0"/>
              </a:spcBef>
              <a:spcAft>
                <a:spcPts val="1200"/>
              </a:spcAft>
              <a:buNone/>
            </a:pPr>
            <a:r>
              <a:rPr lang="en-US" sz="32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Shruti" panose="020B0502040204020203" pitchFamily="34" charset="0"/>
              </a:rPr>
              <a:t>Eviction Prevention </a:t>
            </a:r>
          </a:p>
          <a:p>
            <a:pPr marL="457200" lvl="1" indent="0">
              <a:lnSpc>
                <a:spcPct val="100000"/>
              </a:lnSpc>
              <a:spcBef>
                <a:spcPts val="0"/>
              </a:spcBef>
              <a:spcAft>
                <a:spcPts val="1200"/>
              </a:spcAft>
              <a:buNone/>
            </a:pPr>
            <a:endParaRPr lang="en-US" sz="8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Shruti" panose="020B0502040204020203" pitchFamily="34" charset="0"/>
            </a:endParaRPr>
          </a:p>
          <a:p>
            <a:pPr lvl="1">
              <a:lnSpc>
                <a:spcPct val="100000"/>
              </a:lnSpc>
              <a:spcBef>
                <a:spcPts val="0"/>
              </a:spcBef>
              <a:spcAft>
                <a:spcPts val="1200"/>
              </a:spcAft>
            </a:pPr>
            <a:r>
              <a:rPr lang="en-US" sz="3200" dirty="0">
                <a:solidFill>
                  <a:schemeClr val="accent5">
                    <a:lumMod val="75000"/>
                  </a:schemeClr>
                </a:solidFill>
                <a:effectLst/>
                <a:ea typeface="Times New Roman" panose="02020603050405020304" pitchFamily="18" charset="0"/>
                <a:cs typeface="Shruti" panose="020B0502040204020203" pitchFamily="34" charset="0"/>
              </a:rPr>
              <a:t>Designed to assist individuals facing eviction</a:t>
            </a:r>
          </a:p>
          <a:p>
            <a:pPr marL="457200" lvl="1"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ffectLst/>
                <a:ea typeface="Times New Roman" panose="02020603050405020304" pitchFamily="18" charset="0"/>
                <a:cs typeface="Shruti" panose="020B0502040204020203" pitchFamily="34" charset="0"/>
              </a:rPr>
              <a:t>Not limited to after an eviction complaint has been filed</a:t>
            </a:r>
          </a:p>
          <a:p>
            <a:pPr marL="914400" lvl="2" indent="0">
              <a:lnSpc>
                <a:spcPct val="100000"/>
              </a:lnSpc>
              <a:spcBef>
                <a:spcPts val="0"/>
              </a:spcBef>
              <a:spcAft>
                <a:spcPts val="600"/>
              </a:spcAft>
              <a:buNone/>
            </a:pPr>
            <a:endParaRPr lang="en-US" sz="2800" dirty="0">
              <a:solidFill>
                <a:schemeClr val="accent5">
                  <a:lumMod val="75000"/>
                </a:schemeClr>
              </a:solidFill>
              <a:effectLst/>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a typeface="Times New Roman" panose="02020603050405020304" pitchFamily="18" charset="0"/>
                <a:cs typeface="Shruti" panose="020B0502040204020203" pitchFamily="34" charset="0"/>
              </a:rPr>
              <a:t>When notice has been provided indicating that tenant may be displaced</a:t>
            </a:r>
          </a:p>
          <a:p>
            <a:pPr marL="914400" lvl="2" indent="0">
              <a:lnSpc>
                <a:spcPct val="100000"/>
              </a:lnSpc>
              <a:spcBef>
                <a:spcPts val="0"/>
              </a:spcBef>
              <a:spcAft>
                <a:spcPts val="600"/>
              </a:spcAft>
              <a:buNone/>
            </a:pPr>
            <a:endParaRPr lang="en-US" sz="2800" dirty="0">
              <a:solidFill>
                <a:schemeClr val="accent5">
                  <a:lumMod val="75000"/>
                </a:schemeClr>
              </a:solidFill>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ffectLst/>
                <a:ea typeface="Times New Roman" panose="02020603050405020304" pitchFamily="18" charset="0"/>
                <a:cs typeface="Shruti" panose="020B0502040204020203" pitchFamily="34" charset="0"/>
              </a:rPr>
              <a:t>When a tenant fears an eviction may be eminent due to the inability to pay.</a:t>
            </a:r>
          </a:p>
          <a:p>
            <a:pPr marL="914400" lvl="2" indent="0">
              <a:lnSpc>
                <a:spcPct val="100000"/>
              </a:lnSpc>
              <a:spcBef>
                <a:spcPts val="0"/>
              </a:spcBef>
              <a:spcAft>
                <a:spcPts val="600"/>
              </a:spcAft>
              <a:buNone/>
            </a:pPr>
            <a:endParaRPr lang="en-US" sz="2800" dirty="0">
              <a:solidFill>
                <a:schemeClr val="accent5">
                  <a:lumMod val="75000"/>
                </a:schemeClr>
              </a:solidFill>
              <a:effectLst/>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marL="0" marR="0" lvl="0"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marL="457200" marR="0" indent="-457200" defTabSz="744538">
              <a:lnSpc>
                <a:spcPct val="100000"/>
              </a:lnSpc>
              <a:spcBef>
                <a:spcPts val="1200"/>
              </a:spcBef>
              <a:spcAft>
                <a:spcPts val="1200"/>
              </a:spcAft>
              <a:buNone/>
            </a:pPr>
            <a:endParaRPr lang="en-US" sz="2200" i="1" dirty="0">
              <a:solidFill>
                <a:schemeClr val="accent5">
                  <a:lumMod val="75000"/>
                </a:schemeClr>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33665" y="6980"/>
            <a:ext cx="10389641"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Overview</a:t>
            </a:r>
            <a:br>
              <a:rPr lang="en-US" dirty="0">
                <a:solidFill>
                  <a:schemeClr val="accent5">
                    <a:lumMod val="75000"/>
                  </a:schemeClr>
                </a:solidFill>
                <a:latin typeface="+mn-lt"/>
              </a:rPr>
            </a:br>
            <a:r>
              <a:rPr lang="en-US" sz="3200" dirty="0">
                <a:solidFill>
                  <a:schemeClr val="accent5">
                    <a:lumMod val="75000"/>
                  </a:schemeClr>
                </a:solidFill>
                <a:latin typeface="+mn-lt"/>
              </a:rPr>
              <a:t>Eviction Prevention</a:t>
            </a:r>
            <a:endParaRPr lang="en-US" sz="3200" dirty="0">
              <a:solidFill>
                <a:schemeClr val="accent5"/>
              </a:solidFill>
            </a:endParaRPr>
          </a:p>
        </p:txBody>
      </p:sp>
      <p:cxnSp>
        <p:nvCxnSpPr>
          <p:cNvPr id="8" name="Straight Connector 7"/>
          <p:cNvCxnSpPr/>
          <p:nvPr/>
        </p:nvCxnSpPr>
        <p:spPr>
          <a:xfrm>
            <a:off x="246891" y="1027356"/>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84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0" y="1078245"/>
            <a:ext cx="12192000" cy="5670898"/>
          </a:xfrm>
        </p:spPr>
        <p:txBody>
          <a:bodyPr>
            <a:noAutofit/>
          </a:bodyPr>
          <a:lstStyle/>
          <a:p>
            <a:pPr marL="457200" lvl="1" indent="0">
              <a:lnSpc>
                <a:spcPct val="100000"/>
              </a:lnSpc>
              <a:spcBef>
                <a:spcPts val="0"/>
              </a:spcBef>
              <a:spcAft>
                <a:spcPts val="1200"/>
              </a:spcAft>
              <a:buNone/>
            </a:pPr>
            <a:endParaRPr lang="en-US" sz="8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ffectLst/>
                <a:ea typeface="Times New Roman" panose="02020603050405020304" pitchFamily="18" charset="0"/>
                <a:cs typeface="Shruti" panose="020B0502040204020203" pitchFamily="34" charset="0"/>
              </a:rPr>
              <a:t>Not restricted by household income</a:t>
            </a:r>
          </a:p>
          <a:p>
            <a:pPr marL="914400" lvl="2" indent="0">
              <a:lnSpc>
                <a:spcPct val="100000"/>
              </a:lnSpc>
              <a:spcBef>
                <a:spcPts val="0"/>
              </a:spcBef>
              <a:spcAft>
                <a:spcPts val="600"/>
              </a:spcAft>
              <a:buNone/>
            </a:pPr>
            <a:endParaRPr lang="en-US" sz="2800" dirty="0">
              <a:solidFill>
                <a:schemeClr val="accent5">
                  <a:lumMod val="75000"/>
                </a:schemeClr>
              </a:solidFill>
              <a:effectLst/>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a typeface="Times New Roman" panose="02020603050405020304" pitchFamily="18" charset="0"/>
                <a:cs typeface="Shruti" panose="020B0502040204020203" pitchFamily="34" charset="0"/>
              </a:rPr>
              <a:t>Will provide legal advice to tenants</a:t>
            </a:r>
          </a:p>
          <a:p>
            <a:pPr marL="914400" lvl="2" indent="0">
              <a:lnSpc>
                <a:spcPct val="100000"/>
              </a:lnSpc>
              <a:spcBef>
                <a:spcPts val="0"/>
              </a:spcBef>
              <a:spcAft>
                <a:spcPts val="600"/>
              </a:spcAft>
              <a:buNone/>
            </a:pPr>
            <a:endParaRPr lang="en-US" sz="2800" dirty="0">
              <a:solidFill>
                <a:schemeClr val="accent5">
                  <a:lumMod val="75000"/>
                </a:schemeClr>
              </a:solidFill>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ffectLst/>
                <a:ea typeface="Times New Roman" panose="02020603050405020304" pitchFamily="18" charset="0"/>
                <a:cs typeface="Shruti" panose="020B0502040204020203" pitchFamily="34" charset="0"/>
              </a:rPr>
              <a:t>Negotiate voluntary payment schedule and relocation agreements</a:t>
            </a:r>
          </a:p>
          <a:p>
            <a:pPr lvl="2">
              <a:lnSpc>
                <a:spcPct val="100000"/>
              </a:lnSpc>
              <a:spcBef>
                <a:spcPts val="0"/>
              </a:spcBef>
              <a:spcAft>
                <a:spcPts val="600"/>
              </a:spcAft>
              <a:buFont typeface="Wingdings" panose="05000000000000000000" pitchFamily="2" charset="2"/>
              <a:buChar char="Ø"/>
            </a:pPr>
            <a:endParaRPr lang="en-US" sz="2800" dirty="0">
              <a:solidFill>
                <a:schemeClr val="accent5">
                  <a:lumMod val="75000"/>
                </a:schemeClr>
              </a:solidFill>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ffectLst/>
                <a:ea typeface="Times New Roman" panose="02020603050405020304" pitchFamily="18" charset="0"/>
                <a:cs typeface="Shruti" panose="020B0502040204020203" pitchFamily="34" charset="0"/>
              </a:rPr>
              <a:t>Draft &amp; file pleadings in court; represent tenants throughout formal eviction proceedings</a:t>
            </a:r>
          </a:p>
          <a:p>
            <a:pPr lvl="2">
              <a:lnSpc>
                <a:spcPct val="100000"/>
              </a:lnSpc>
              <a:spcBef>
                <a:spcPts val="0"/>
              </a:spcBef>
              <a:spcAft>
                <a:spcPts val="600"/>
              </a:spcAft>
              <a:buFont typeface="Wingdings" panose="05000000000000000000" pitchFamily="2" charset="2"/>
              <a:buChar char="Ø"/>
            </a:pPr>
            <a:endParaRPr lang="en-US" sz="2800" dirty="0">
              <a:solidFill>
                <a:schemeClr val="accent5">
                  <a:lumMod val="75000"/>
                </a:schemeClr>
              </a:solidFill>
              <a:ea typeface="Times New Roman" panose="02020603050405020304" pitchFamily="18" charset="0"/>
              <a:cs typeface="Shruti" panose="020B0502040204020203" pitchFamily="34" charset="0"/>
            </a:endParaRPr>
          </a:p>
          <a:p>
            <a:pPr lvl="2">
              <a:lnSpc>
                <a:spcPct val="100000"/>
              </a:lnSpc>
              <a:spcBef>
                <a:spcPts val="0"/>
              </a:spcBef>
              <a:spcAft>
                <a:spcPts val="600"/>
              </a:spcAft>
              <a:buFont typeface="Wingdings" panose="05000000000000000000" pitchFamily="2" charset="2"/>
              <a:buChar char="Ø"/>
            </a:pPr>
            <a:r>
              <a:rPr lang="en-US" sz="2800" dirty="0">
                <a:solidFill>
                  <a:schemeClr val="accent5">
                    <a:lumMod val="75000"/>
                  </a:schemeClr>
                </a:solidFill>
                <a:effectLst/>
                <a:ea typeface="Times New Roman" panose="02020603050405020304" pitchFamily="18" charset="0"/>
                <a:cs typeface="Shruti" panose="020B0502040204020203" pitchFamily="34" charset="0"/>
              </a:rPr>
              <a:t>Help mitigate harsh consequences of an eviction record.</a:t>
            </a:r>
          </a:p>
          <a:p>
            <a:pPr marL="457200" lvl="1" indent="0">
              <a:lnSpc>
                <a:spcPct val="100000"/>
              </a:lnSpc>
              <a:spcBef>
                <a:spcPts val="0"/>
              </a:spcBef>
              <a:spcAft>
                <a:spcPts val="600"/>
              </a:spcAft>
              <a:buNone/>
            </a:pP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marL="0" marR="0" lvl="0"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marL="457200" marR="0" indent="-457200" defTabSz="744538">
              <a:lnSpc>
                <a:spcPct val="100000"/>
              </a:lnSpc>
              <a:spcBef>
                <a:spcPts val="1200"/>
              </a:spcBef>
              <a:spcAft>
                <a:spcPts val="1200"/>
              </a:spcAft>
              <a:buNone/>
            </a:pPr>
            <a:endParaRPr lang="en-US" sz="2200" i="1" dirty="0">
              <a:solidFill>
                <a:schemeClr val="accent5">
                  <a:lumMod val="75000"/>
                </a:schemeClr>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33665" y="6980"/>
            <a:ext cx="10389641"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Overview</a:t>
            </a:r>
            <a:br>
              <a:rPr lang="en-US" dirty="0">
                <a:solidFill>
                  <a:schemeClr val="accent5">
                    <a:lumMod val="75000"/>
                  </a:schemeClr>
                </a:solidFill>
                <a:latin typeface="+mn-lt"/>
              </a:rPr>
            </a:br>
            <a:r>
              <a:rPr lang="en-US" sz="3200" dirty="0">
                <a:solidFill>
                  <a:schemeClr val="accent5">
                    <a:lumMod val="75000"/>
                  </a:schemeClr>
                </a:solidFill>
                <a:latin typeface="+mn-lt"/>
              </a:rPr>
              <a:t>Eviction Prevention</a:t>
            </a:r>
            <a:endParaRPr lang="en-US" sz="3200" dirty="0">
              <a:solidFill>
                <a:schemeClr val="accent5"/>
              </a:solidFill>
            </a:endParaRPr>
          </a:p>
        </p:txBody>
      </p:sp>
      <p:cxnSp>
        <p:nvCxnSpPr>
          <p:cNvPr id="8" name="Straight Connector 7"/>
          <p:cNvCxnSpPr/>
          <p:nvPr/>
        </p:nvCxnSpPr>
        <p:spPr>
          <a:xfrm>
            <a:off x="246891" y="1027356"/>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5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197467" y="1278542"/>
            <a:ext cx="11797066" cy="5371427"/>
          </a:xfrm>
        </p:spPr>
        <p:txBody>
          <a:bodyPr>
            <a:noAutofit/>
          </a:bodyPr>
          <a:lstStyle/>
          <a:p>
            <a:pPr marL="457200" lvl="1" indent="0">
              <a:lnSpc>
                <a:spcPct val="100000"/>
              </a:lnSpc>
              <a:spcBef>
                <a:spcPts val="0"/>
              </a:spcBef>
              <a:spcAft>
                <a:spcPts val="1200"/>
              </a:spcAft>
              <a:buNone/>
            </a:pPr>
            <a:r>
              <a:rPr lang="en-US" sz="32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Shruti" panose="020B0502040204020203" pitchFamily="34" charset="0"/>
              </a:rPr>
              <a:t>Probate Assistance</a:t>
            </a: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Property appraiser data shows 348 estate property parcels in SSPCRA</a:t>
            </a:r>
          </a:p>
          <a:p>
            <a:pPr marL="457200" lvl="1" indent="0">
              <a:lnSpc>
                <a:spcPct val="100000"/>
              </a:lnSpc>
              <a:spcBef>
                <a:spcPts val="0"/>
              </a:spcBef>
              <a:spcAft>
                <a:spcPts val="1200"/>
              </a:spcAft>
              <a:buNone/>
            </a:pPr>
            <a:endParaRPr lang="en-US" sz="1000"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Pro-bono legal services to clear title </a:t>
            </a:r>
            <a:r>
              <a:rPr lang="en-US" sz="3200" dirty="0">
                <a:solidFill>
                  <a:schemeClr val="accent5">
                    <a:lumMod val="75000"/>
                  </a:schemeClr>
                </a:solidFill>
                <a:ea typeface="Times New Roman" panose="02020603050405020304" pitchFamily="18" charset="0"/>
                <a:cs typeface="Shruti" panose="020B0502040204020203" pitchFamily="34" charset="0"/>
              </a:rPr>
              <a:t>of homes that may be in the name of deceased persons</a:t>
            </a:r>
          </a:p>
          <a:p>
            <a:pPr marL="457200" lvl="1" indent="0">
              <a:lnSpc>
                <a:spcPct val="100000"/>
              </a:lnSpc>
              <a:spcBef>
                <a:spcPts val="0"/>
              </a:spcBef>
              <a:spcAft>
                <a:spcPts val="1200"/>
              </a:spcAft>
              <a:buNone/>
            </a:pPr>
            <a:endParaRPr lang="en-US" sz="1000" dirty="0">
              <a:solidFill>
                <a:schemeClr val="accent5">
                  <a:lumMod val="75000"/>
                </a:schemeClr>
              </a:solidFill>
              <a:ea typeface="Times New Roman" panose="02020603050405020304" pitchFamily="18" charset="0"/>
              <a:cs typeface="Shruti" panose="020B0502040204020203" pitchFamily="34" charset="0"/>
            </a:endParaRP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Draft &amp; file plea</a:t>
            </a:r>
            <a:r>
              <a:rPr lang="en-US" sz="3200" dirty="0">
                <a:solidFill>
                  <a:schemeClr val="accent5">
                    <a:lumMod val="75000"/>
                  </a:schemeClr>
                </a:solidFill>
                <a:ea typeface="Times New Roman" panose="02020603050405020304" pitchFamily="18" charset="0"/>
                <a:cs typeface="Shruti" panose="020B0502040204020203" pitchFamily="34" charset="0"/>
              </a:rPr>
              <a:t>dings in court</a:t>
            </a:r>
          </a:p>
          <a:p>
            <a:pPr marL="457200" lvl="1" indent="0">
              <a:lnSpc>
                <a:spcPct val="100000"/>
              </a:lnSpc>
              <a:spcBef>
                <a:spcPts val="0"/>
              </a:spcBef>
              <a:spcAft>
                <a:spcPts val="1200"/>
              </a:spcAft>
              <a:buNone/>
            </a:pPr>
            <a:endParaRPr lang="en-US" sz="1000"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Approved applicant's household income &lt;120% AMI</a:t>
            </a:r>
          </a:p>
          <a:p>
            <a:pPr marL="457200" lvl="1" indent="0">
              <a:lnSpc>
                <a:spcPct val="100000"/>
              </a:lnSpc>
              <a:spcBef>
                <a:spcPts val="0"/>
              </a:spcBef>
              <a:spcAft>
                <a:spcPts val="600"/>
              </a:spcAft>
              <a:buNone/>
            </a:pP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marL="0" marR="0" lvl="0"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marL="457200" marR="0" indent="-457200" defTabSz="744538">
              <a:lnSpc>
                <a:spcPct val="100000"/>
              </a:lnSpc>
              <a:spcBef>
                <a:spcPts val="1200"/>
              </a:spcBef>
              <a:spcAft>
                <a:spcPts val="1200"/>
              </a:spcAft>
              <a:buNone/>
            </a:pPr>
            <a:endParaRPr lang="en-US" sz="2200" i="1" dirty="0">
              <a:solidFill>
                <a:schemeClr val="accent5">
                  <a:lumMod val="75000"/>
                </a:schemeClr>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33665" y="6980"/>
            <a:ext cx="10389641"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Overview</a:t>
            </a:r>
            <a:br>
              <a:rPr lang="en-US" dirty="0">
                <a:solidFill>
                  <a:schemeClr val="accent5">
                    <a:lumMod val="75000"/>
                  </a:schemeClr>
                </a:solidFill>
                <a:latin typeface="+mn-lt"/>
              </a:rPr>
            </a:br>
            <a:r>
              <a:rPr lang="en-US" sz="3200" dirty="0">
                <a:solidFill>
                  <a:schemeClr val="accent5">
                    <a:lumMod val="75000"/>
                  </a:schemeClr>
                </a:solidFill>
                <a:latin typeface="+mn-lt"/>
              </a:rPr>
              <a:t>Probate Assistance</a:t>
            </a:r>
            <a:endParaRPr lang="en-US" sz="3200" dirty="0">
              <a:solidFill>
                <a:schemeClr val="accent5"/>
              </a:solidFill>
            </a:endParaRPr>
          </a:p>
        </p:txBody>
      </p:sp>
      <p:cxnSp>
        <p:nvCxnSpPr>
          <p:cNvPr id="8" name="Straight Connector 7"/>
          <p:cNvCxnSpPr/>
          <p:nvPr/>
        </p:nvCxnSpPr>
        <p:spPr>
          <a:xfrm>
            <a:off x="246891" y="1027356"/>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36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3EC5-E75F-705B-EE48-7D9544C78C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D54460-89A6-D23B-92F8-594A7A93A37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20F7A60-1ACB-602E-DCE0-11FBA695C49A}"/>
              </a:ext>
            </a:extLst>
          </p:cNvPr>
          <p:cNvPicPr>
            <a:picLocks noChangeAspect="1"/>
          </p:cNvPicPr>
          <p:nvPr/>
        </p:nvPicPr>
        <p:blipFill>
          <a:blip r:embed="rId2"/>
          <a:stretch>
            <a:fillRect/>
          </a:stretch>
        </p:blipFill>
        <p:spPr>
          <a:xfrm>
            <a:off x="95250" y="0"/>
            <a:ext cx="12096750" cy="6858000"/>
          </a:xfrm>
          <a:prstGeom prst="rect">
            <a:avLst/>
          </a:prstGeom>
        </p:spPr>
      </p:pic>
    </p:spTree>
    <p:extLst>
      <p:ext uri="{BB962C8B-B14F-4D97-AF65-F5344CB8AC3E}">
        <p14:creationId xmlns:p14="http://schemas.microsoft.com/office/powerpoint/2010/main" val="237009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197467" y="1278542"/>
            <a:ext cx="11797066" cy="5371427"/>
          </a:xfrm>
        </p:spPr>
        <p:txBody>
          <a:bodyPr>
            <a:noAutofit/>
          </a:bodyPr>
          <a:lstStyle/>
          <a:p>
            <a:pPr marL="457200" lvl="1" indent="0">
              <a:lnSpc>
                <a:spcPct val="100000"/>
              </a:lnSpc>
              <a:spcBef>
                <a:spcPts val="0"/>
              </a:spcBef>
              <a:spcAft>
                <a:spcPts val="1200"/>
              </a:spcAft>
              <a:buNone/>
            </a:pPr>
            <a:r>
              <a:rPr lang="en-US" sz="32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Shruti" panose="020B0502040204020203" pitchFamily="34" charset="0"/>
              </a:rPr>
              <a:t>Eviction Prevention</a:t>
            </a: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a typeface="Times New Roman" panose="02020603050405020304" pitchFamily="18" charset="0"/>
                <a:cs typeface="Shruti" panose="020B0502040204020203" pitchFamily="34" charset="0"/>
              </a:rPr>
              <a:t>$95,000- Full time attorney or equivalent to provide Eviction Prevention services to tenants residing within the boundaries of the SSSPCRA</a:t>
            </a:r>
            <a:endParaRPr lang="en-US" sz="3200" dirty="0">
              <a:solidFill>
                <a:schemeClr val="accent5">
                  <a:lumMod val="75000"/>
                </a:schemeClr>
              </a:solidFill>
              <a:effectLst/>
              <a:ea typeface="Times New Roman" panose="02020603050405020304" pitchFamily="18" charset="0"/>
              <a:cs typeface="Shruti" panose="020B0502040204020203" pitchFamily="34" charset="0"/>
            </a:endParaRPr>
          </a:p>
          <a:p>
            <a:pPr marL="457200" lvl="1" indent="0">
              <a:lnSpc>
                <a:spcPct val="100000"/>
              </a:lnSpc>
              <a:spcBef>
                <a:spcPts val="0"/>
              </a:spcBef>
              <a:spcAft>
                <a:spcPts val="1200"/>
              </a:spcAft>
              <a:buNone/>
            </a:pPr>
            <a:endParaRPr lang="en-US" sz="1000"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$5,000-Court fees and costs for represented individuals and for no other purpose</a:t>
            </a: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1200"/>
              </a:spcAft>
              <a:buNone/>
            </a:pPr>
            <a:endParaRPr lang="en-US" sz="1000" dirty="0">
              <a:solidFill>
                <a:schemeClr val="accent5">
                  <a:lumMod val="75000"/>
                </a:schemeClr>
              </a:solidFill>
              <a:ea typeface="Times New Roman" panose="02020603050405020304" pitchFamily="18" charset="0"/>
              <a:cs typeface="Shruti" panose="020B0502040204020203" pitchFamily="34" charset="0"/>
            </a:endParaRPr>
          </a:p>
          <a:p>
            <a:pPr lvl="1">
              <a:lnSpc>
                <a:spcPct val="100000"/>
              </a:lnSpc>
              <a:spcBef>
                <a:spcPts val="0"/>
              </a:spcBef>
              <a:spcAft>
                <a:spcPts val="1200"/>
              </a:spcAft>
              <a:buFont typeface="Wingdings" panose="05000000000000000000" pitchFamily="2" charset="2"/>
              <a:buChar char="Ø"/>
            </a:pPr>
            <a:r>
              <a:rPr lang="en-US" sz="3200" b="1" dirty="0">
                <a:solidFill>
                  <a:schemeClr val="accent5">
                    <a:lumMod val="75000"/>
                  </a:schemeClr>
                </a:solidFill>
                <a:effectLst/>
                <a:ea typeface="Times New Roman" panose="02020603050405020304" pitchFamily="18" charset="0"/>
                <a:cs typeface="Shruti" panose="020B0502040204020203" pitchFamily="34" charset="0"/>
              </a:rPr>
              <a:t>Payment will not include payment for back rent, payment into court’s registry, or attorney fees.</a:t>
            </a:r>
            <a:endParaRPr lang="en-US" sz="3200" b="1"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1200"/>
              </a:spcAft>
              <a:buNone/>
            </a:pPr>
            <a:endParaRPr lang="en-US" sz="1000" dirty="0">
              <a:solidFill>
                <a:schemeClr val="accent5">
                  <a:lumMod val="75000"/>
                </a:schemeClr>
              </a:solidFill>
              <a:effectLst/>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marL="0" marR="0" lvl="0"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marL="457200" marR="0" indent="-457200" defTabSz="744538">
              <a:lnSpc>
                <a:spcPct val="100000"/>
              </a:lnSpc>
              <a:spcBef>
                <a:spcPts val="1200"/>
              </a:spcBef>
              <a:spcAft>
                <a:spcPts val="1200"/>
              </a:spcAft>
              <a:buNone/>
            </a:pPr>
            <a:endParaRPr lang="en-US" sz="2200" i="1" dirty="0">
              <a:solidFill>
                <a:schemeClr val="accent5">
                  <a:lumMod val="75000"/>
                </a:schemeClr>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33665" y="6980"/>
            <a:ext cx="10389641"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Agreement Overview</a:t>
            </a:r>
            <a:br>
              <a:rPr lang="en-US" dirty="0">
                <a:solidFill>
                  <a:schemeClr val="accent5">
                    <a:lumMod val="75000"/>
                  </a:schemeClr>
                </a:solidFill>
                <a:latin typeface="+mn-lt"/>
              </a:rPr>
            </a:br>
            <a:r>
              <a:rPr lang="en-US" sz="3200" dirty="0">
                <a:solidFill>
                  <a:schemeClr val="accent5">
                    <a:lumMod val="75000"/>
                  </a:schemeClr>
                </a:solidFill>
                <a:latin typeface="+mn-lt"/>
              </a:rPr>
              <a:t>Eviction Probate &amp; Probate Assistance </a:t>
            </a:r>
            <a:endParaRPr lang="en-US" sz="3200" dirty="0">
              <a:solidFill>
                <a:schemeClr val="accent5"/>
              </a:solidFill>
            </a:endParaRPr>
          </a:p>
        </p:txBody>
      </p:sp>
      <p:cxnSp>
        <p:nvCxnSpPr>
          <p:cNvPr id="8" name="Straight Connector 7"/>
          <p:cNvCxnSpPr/>
          <p:nvPr/>
        </p:nvCxnSpPr>
        <p:spPr>
          <a:xfrm>
            <a:off x="246891" y="1027356"/>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0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DE970-013B-4D87-A4C5-DB1CCE90AB98}"/>
              </a:ext>
            </a:extLst>
          </p:cNvPr>
          <p:cNvPicPr>
            <a:picLocks noGrp="1" noChangeAspect="1"/>
          </p:cNvPicPr>
          <p:nvPr>
            <p:ph sz="half"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374805" y="3384223"/>
            <a:ext cx="2817195" cy="3473777"/>
          </a:xfrm>
          <a:solidFill>
            <a:schemeClr val="accent4">
              <a:lumMod val="40000"/>
              <a:lumOff val="60000"/>
            </a:schemeClr>
          </a:solidFill>
        </p:spPr>
      </p:pic>
      <p:sp>
        <p:nvSpPr>
          <p:cNvPr id="10" name="Content Placeholder 9"/>
          <p:cNvSpPr>
            <a:spLocks noGrp="1"/>
          </p:cNvSpPr>
          <p:nvPr>
            <p:ph sz="half" idx="2"/>
          </p:nvPr>
        </p:nvSpPr>
        <p:spPr>
          <a:xfrm>
            <a:off x="197467" y="1278542"/>
            <a:ext cx="11797066" cy="5371427"/>
          </a:xfrm>
        </p:spPr>
        <p:txBody>
          <a:bodyPr>
            <a:noAutofit/>
          </a:bodyPr>
          <a:lstStyle/>
          <a:p>
            <a:pPr marL="457200" lvl="1" indent="0">
              <a:lnSpc>
                <a:spcPct val="100000"/>
              </a:lnSpc>
              <a:spcBef>
                <a:spcPts val="0"/>
              </a:spcBef>
              <a:spcAft>
                <a:spcPts val="1200"/>
              </a:spcAft>
              <a:buNone/>
            </a:pPr>
            <a:r>
              <a:rPr lang="en-US" sz="32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Shruti" panose="020B0502040204020203" pitchFamily="34" charset="0"/>
              </a:rPr>
              <a:t>Probate Assistance</a:t>
            </a: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a typeface="Times New Roman" panose="02020603050405020304" pitchFamily="18" charset="0"/>
                <a:cs typeface="Shruti" panose="020B0502040204020203" pitchFamily="34" charset="0"/>
              </a:rPr>
              <a:t>$200,000-funds to hire attorney’s and assistants or fund existing positions to provide the probate assistance to individuals.</a:t>
            </a:r>
            <a:endParaRPr lang="en-US" sz="3200" dirty="0">
              <a:solidFill>
                <a:schemeClr val="accent5">
                  <a:lumMod val="75000"/>
                </a:schemeClr>
              </a:solidFill>
              <a:effectLst/>
              <a:ea typeface="Times New Roman" panose="02020603050405020304" pitchFamily="18" charset="0"/>
              <a:cs typeface="Shruti" panose="020B0502040204020203" pitchFamily="34" charset="0"/>
            </a:endParaRPr>
          </a:p>
          <a:p>
            <a:pPr marL="457200" lvl="1" indent="0">
              <a:lnSpc>
                <a:spcPct val="100000"/>
              </a:lnSpc>
              <a:spcBef>
                <a:spcPts val="0"/>
              </a:spcBef>
              <a:spcAft>
                <a:spcPts val="1200"/>
              </a:spcAft>
              <a:buNone/>
            </a:pPr>
            <a:endParaRPr lang="en-US" sz="1000"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Pay court fees and costs, reasonable clerical costs and other necessary costs to clear titles</a:t>
            </a: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1200"/>
              </a:spcAft>
              <a:buNone/>
            </a:pPr>
            <a:endParaRPr lang="en-US" sz="1000" dirty="0">
              <a:solidFill>
                <a:schemeClr val="accent5">
                  <a:lumMod val="75000"/>
                </a:schemeClr>
              </a:solidFill>
              <a:ea typeface="Times New Roman" panose="02020603050405020304" pitchFamily="18" charset="0"/>
              <a:cs typeface="Shruti" panose="020B0502040204020203" pitchFamily="34" charset="0"/>
            </a:endParaRPr>
          </a:p>
          <a:p>
            <a:pPr lvl="1">
              <a:lnSpc>
                <a:spcPct val="100000"/>
              </a:lnSpc>
              <a:spcBef>
                <a:spcPts val="0"/>
              </a:spcBef>
              <a:spcAft>
                <a:spcPts val="1200"/>
              </a:spcAft>
              <a:buFont typeface="Wingdings" panose="05000000000000000000" pitchFamily="2" charset="2"/>
              <a:buChar char="Ø"/>
            </a:pPr>
            <a:r>
              <a:rPr lang="en-US" sz="3200" dirty="0">
                <a:solidFill>
                  <a:schemeClr val="accent5">
                    <a:lumMod val="75000"/>
                  </a:schemeClr>
                </a:solidFill>
                <a:effectLst/>
                <a:ea typeface="Times New Roman" panose="02020603050405020304" pitchFamily="18" charset="0"/>
                <a:cs typeface="Shruti" panose="020B0502040204020203" pitchFamily="34" charset="0"/>
              </a:rPr>
              <a:t>Administrative, supervisory, and management reporting services not to exceed 5% of total grant amount</a:t>
            </a: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1200"/>
              </a:spcAft>
              <a:buNone/>
            </a:pPr>
            <a:endParaRPr lang="en-US" sz="1000" dirty="0">
              <a:solidFill>
                <a:schemeClr val="accent5">
                  <a:lumMod val="75000"/>
                </a:schemeClr>
              </a:solidFill>
              <a:effectLst/>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sz="3200" dirty="0">
              <a:solidFill>
                <a:schemeClr val="accent5">
                  <a:lumMod val="75000"/>
                </a:schemeClr>
              </a:solidFill>
              <a:ea typeface="Times New Roman" panose="02020603050405020304" pitchFamily="18" charset="0"/>
              <a:cs typeface="Shruti" panose="020B0502040204020203" pitchFamily="34" charset="0"/>
            </a:endParaRPr>
          </a:p>
          <a:p>
            <a:pPr marL="457200" lvl="1" indent="0">
              <a:lnSpc>
                <a:spcPct val="100000"/>
              </a:lnSpc>
              <a:spcBef>
                <a:spcPts val="0"/>
              </a:spcBef>
              <a:spcAft>
                <a:spcPts val="600"/>
              </a:spcAft>
              <a:buNone/>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lvl="1">
              <a:lnSpc>
                <a:spcPct val="100000"/>
              </a:lnSpc>
              <a:spcBef>
                <a:spcPts val="0"/>
              </a:spcBef>
              <a:spcAft>
                <a:spcPts val="600"/>
              </a:spcAft>
            </a:pPr>
            <a:endParaRPr lang="en-US" dirty="0">
              <a:solidFill>
                <a:schemeClr val="accent5">
                  <a:lumMod val="75000"/>
                </a:schemeClr>
              </a:solidFill>
              <a:effectLst/>
              <a:ea typeface="Times New Roman" panose="02020603050405020304" pitchFamily="18" charset="0"/>
              <a:cs typeface="Shruti" panose="020B0502040204020203" pitchFamily="34" charset="0"/>
            </a:endParaRPr>
          </a:p>
          <a:p>
            <a:pPr marL="0" marR="0" lvl="0" indent="0">
              <a:lnSpc>
                <a:spcPct val="100000"/>
              </a:lnSpc>
              <a:spcBef>
                <a:spcPts val="0"/>
              </a:spcBef>
              <a:spcAft>
                <a:spcPts val="1200"/>
              </a:spcAft>
              <a:buNone/>
            </a:pPr>
            <a:endParaRPr lang="en-US" sz="800" dirty="0">
              <a:solidFill>
                <a:schemeClr val="accent5">
                  <a:lumMod val="75000"/>
                </a:schemeClr>
              </a:solidFill>
              <a:effectLst/>
              <a:ea typeface="Times New Roman" panose="02020603050405020304" pitchFamily="18" charset="0"/>
              <a:cs typeface="Shruti" panose="020B0502040204020203" pitchFamily="34" charset="0"/>
            </a:endParaRPr>
          </a:p>
          <a:p>
            <a:pPr marL="457200" marR="0" indent="-457200" defTabSz="744538">
              <a:lnSpc>
                <a:spcPct val="100000"/>
              </a:lnSpc>
              <a:spcBef>
                <a:spcPts val="1200"/>
              </a:spcBef>
              <a:spcAft>
                <a:spcPts val="1200"/>
              </a:spcAft>
              <a:buNone/>
            </a:pPr>
            <a:endParaRPr lang="en-US" sz="2200" i="1" dirty="0">
              <a:solidFill>
                <a:schemeClr val="accent5">
                  <a:lumMod val="75000"/>
                </a:schemeClr>
              </a:solidFill>
            </a:endParaRPr>
          </a:p>
        </p:txBody>
      </p:sp>
      <p:pic>
        <p:nvPicPr>
          <p:cNvPr id="9" name="Picture 8">
            <a:extLst>
              <a:ext uri="{FF2B5EF4-FFF2-40B4-BE49-F238E27FC236}">
                <a16:creationId xmlns:a16="http://schemas.microsoft.com/office/drawing/2014/main" id="{E57444BF-1282-411E-9ED5-B2CCA1563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685" y="208030"/>
            <a:ext cx="1250842" cy="1020454"/>
          </a:xfrm>
          <a:prstGeom prst="rect">
            <a:avLst/>
          </a:prstGeom>
        </p:spPr>
      </p:pic>
      <p:sp>
        <p:nvSpPr>
          <p:cNvPr id="7" name="Title 1"/>
          <p:cNvSpPr txBox="1">
            <a:spLocks/>
          </p:cNvSpPr>
          <p:nvPr/>
        </p:nvSpPr>
        <p:spPr>
          <a:xfrm>
            <a:off x="233665" y="6980"/>
            <a:ext cx="10389641" cy="1120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Agreement Overview</a:t>
            </a:r>
            <a:br>
              <a:rPr lang="en-US" dirty="0">
                <a:solidFill>
                  <a:schemeClr val="accent5">
                    <a:lumMod val="75000"/>
                  </a:schemeClr>
                </a:solidFill>
                <a:latin typeface="+mn-lt"/>
              </a:rPr>
            </a:br>
            <a:r>
              <a:rPr lang="en-US" sz="3200" dirty="0">
                <a:solidFill>
                  <a:schemeClr val="accent5">
                    <a:lumMod val="75000"/>
                  </a:schemeClr>
                </a:solidFill>
                <a:latin typeface="+mn-lt"/>
              </a:rPr>
              <a:t>Eviction Probate &amp; Probate Assistance </a:t>
            </a:r>
            <a:endParaRPr lang="en-US" sz="3200" dirty="0">
              <a:solidFill>
                <a:schemeClr val="accent5"/>
              </a:solidFill>
            </a:endParaRPr>
          </a:p>
        </p:txBody>
      </p:sp>
      <p:cxnSp>
        <p:nvCxnSpPr>
          <p:cNvPr id="8" name="Straight Connector 7"/>
          <p:cNvCxnSpPr/>
          <p:nvPr/>
        </p:nvCxnSpPr>
        <p:spPr>
          <a:xfrm>
            <a:off x="246891" y="1027356"/>
            <a:ext cx="5476875" cy="0"/>
          </a:xfrm>
          <a:prstGeom prst="line">
            <a:avLst/>
          </a:prstGeom>
          <a:ln w="19050">
            <a:solidFill>
              <a:schemeClr val="accent5">
                <a:lumMod val="7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05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896</Words>
  <Application>Microsoft Office PowerPoint</Application>
  <PresentationFormat>Widescreen</PresentationFormat>
  <Paragraphs>95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Wingdings</vt:lpstr>
      <vt:lpstr>Office Theme</vt:lpstr>
      <vt:lpstr>South St. Petersburg CRA  Eviction Prevention &amp; Probate Assistance  Program South St. Petersburg CRA   CAC Public Meeting September 5th ,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South St. Petersburg CRA  Heir Property Preservation Program (Proposed)     </dc:title>
  <dc:creator>George B. Smith</dc:creator>
  <cp:lastModifiedBy>George B. Smith</cp:lastModifiedBy>
  <cp:revision>13</cp:revision>
  <cp:lastPrinted>2023-09-01T14:11:43Z</cp:lastPrinted>
  <dcterms:created xsi:type="dcterms:W3CDTF">2022-07-27T16:01:54Z</dcterms:created>
  <dcterms:modified xsi:type="dcterms:W3CDTF">2023-09-01T16:35:58Z</dcterms:modified>
</cp:coreProperties>
</file>